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7"/>
  </p:notesMasterIdLst>
  <p:sldIdLst>
    <p:sldId id="256" r:id="rId2"/>
    <p:sldId id="257" r:id="rId3"/>
    <p:sldId id="303" r:id="rId4"/>
    <p:sldId id="343" r:id="rId5"/>
    <p:sldId id="344" r:id="rId6"/>
    <p:sldId id="345" r:id="rId7"/>
    <p:sldId id="308" r:id="rId8"/>
    <p:sldId id="313" r:id="rId9"/>
    <p:sldId id="309" r:id="rId10"/>
    <p:sldId id="310" r:id="rId11"/>
    <p:sldId id="311" r:id="rId12"/>
    <p:sldId id="312" r:id="rId13"/>
    <p:sldId id="314" r:id="rId14"/>
    <p:sldId id="315" r:id="rId15"/>
    <p:sldId id="324" r:id="rId16"/>
    <p:sldId id="325" r:id="rId17"/>
    <p:sldId id="320" r:id="rId18"/>
    <p:sldId id="316" r:id="rId19"/>
    <p:sldId id="317" r:id="rId20"/>
    <p:sldId id="327" r:id="rId21"/>
    <p:sldId id="326" r:id="rId22"/>
    <p:sldId id="259" r:id="rId23"/>
    <p:sldId id="265" r:id="rId24"/>
    <p:sldId id="346" r:id="rId25"/>
    <p:sldId id="270" r:id="rId26"/>
    <p:sldId id="347" r:id="rId27"/>
    <p:sldId id="274" r:id="rId28"/>
    <p:sldId id="276" r:id="rId29"/>
    <p:sldId id="281" r:id="rId30"/>
    <p:sldId id="348" r:id="rId31"/>
    <p:sldId id="289" r:id="rId32"/>
    <p:sldId id="349" r:id="rId33"/>
    <p:sldId id="277" r:id="rId34"/>
    <p:sldId id="278" r:id="rId35"/>
    <p:sldId id="296" r:id="rId36"/>
    <p:sldId id="350" r:id="rId37"/>
    <p:sldId id="351" r:id="rId38"/>
    <p:sldId id="266" r:id="rId39"/>
    <p:sldId id="352" r:id="rId40"/>
    <p:sldId id="318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23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32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02C216DA-3222-4530-9C28-8B5382DD4F61}"/>
    <pc:docChg chg="custSel addSld delSld modSld sldOrd">
      <pc:chgData name="Robert McKnight" userId="d5c7fb24-67df-49c0-a0e8-7fe946ae099c" providerId="ADAL" clId="{02C216DA-3222-4530-9C28-8B5382DD4F61}" dt="2023-07-28T06:03:07.159" v="27"/>
      <pc:docMkLst>
        <pc:docMk/>
      </pc:docMkLst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17409940" sldId="259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482136923" sldId="265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86639502" sldId="26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35451130" sldId="270"/>
        </pc:sldMkLst>
      </pc:sldChg>
      <pc:sldChg chg="add">
        <pc:chgData name="Robert McKnight" userId="d5c7fb24-67df-49c0-a0e8-7fe946ae099c" providerId="ADAL" clId="{02C216DA-3222-4530-9C28-8B5382DD4F61}" dt="2023-07-28T05:56:49.958" v="21"/>
        <pc:sldMkLst>
          <pc:docMk/>
          <pc:sldMk cId="83042184" sldId="274"/>
        </pc:sldMkLst>
      </pc:sldChg>
      <pc:sldChg chg="add">
        <pc:chgData name="Robert McKnight" userId="d5c7fb24-67df-49c0-a0e8-7fe946ae099c" providerId="ADAL" clId="{02C216DA-3222-4530-9C28-8B5382DD4F61}" dt="2023-07-28T05:57:01.098" v="22"/>
        <pc:sldMkLst>
          <pc:docMk/>
          <pc:sldMk cId="2600708329" sldId="276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3703756529" sldId="277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249662038" sldId="27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239428717" sldId="281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859848154" sldId="289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089387375" sldId="296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67993008" sldId="318"/>
        </pc:sldMkLst>
      </pc:sldChg>
      <pc:sldChg chg="modSp mod">
        <pc:chgData name="Robert McKnight" userId="d5c7fb24-67df-49c0-a0e8-7fe946ae099c" providerId="ADAL" clId="{02C216DA-3222-4530-9C28-8B5382DD4F61}" dt="2023-07-28T05:52:49.402" v="17" actId="20577"/>
        <pc:sldMkLst>
          <pc:docMk/>
          <pc:sldMk cId="3894907542" sldId="326"/>
        </pc:sldMkLst>
        <pc:spChg chg="mod">
          <ac:chgData name="Robert McKnight" userId="d5c7fb24-67df-49c0-a0e8-7fe946ae099c" providerId="ADAL" clId="{02C216DA-3222-4530-9C28-8B5382DD4F61}" dt="2023-07-28T05:52:49.402" v="17" actId="20577"/>
          <ac:spMkLst>
            <pc:docMk/>
            <pc:sldMk cId="3894907542" sldId="326"/>
            <ac:spMk id="3" creationId="{C29FA815-F1A1-E848-8BE0-A481039CE411}"/>
          </ac:spMkLst>
        </pc:spChg>
      </pc:sldChg>
      <pc:sldChg chg="ord">
        <pc:chgData name="Robert McKnight" userId="d5c7fb24-67df-49c0-a0e8-7fe946ae099c" providerId="ADAL" clId="{02C216DA-3222-4530-9C28-8B5382DD4F61}" dt="2023-07-28T05:53:25.876" v="19"/>
        <pc:sldMkLst>
          <pc:docMk/>
          <pc:sldMk cId="2842410416" sldId="327"/>
        </pc:sldMkLst>
      </pc:sldChg>
      <pc:sldChg chg="add del">
        <pc:chgData name="Robert McKnight" userId="d5c7fb24-67df-49c0-a0e8-7fe946ae099c" providerId="ADAL" clId="{02C216DA-3222-4530-9C28-8B5382DD4F61}" dt="2023-07-26T06:00:33.572" v="6"/>
        <pc:sldMkLst>
          <pc:docMk/>
          <pc:sldMk cId="607923198" sldId="343"/>
        </pc:sldMkLst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2209601487" sldId="344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1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3" creationId="{37D54B6C-87D0-4C03-8335-3955179D2B5B}"/>
          </ac:spMkLst>
        </pc:spChg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1426122380" sldId="345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0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2" creationId="{37D54B6C-87D0-4C03-8335-3955179D2B5B}"/>
          </ac:spMkLst>
        </pc:spChg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2621613821" sldId="34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742099675" sldId="347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1002865860" sldId="34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2773247913" sldId="349"/>
        </pc:sldMkLst>
      </pc:sldChg>
      <pc:sldChg chg="add">
        <pc:chgData name="Robert McKnight" userId="d5c7fb24-67df-49c0-a0e8-7fe946ae099c" providerId="ADAL" clId="{02C216DA-3222-4530-9C28-8B5382DD4F61}" dt="2023-07-28T06:01:56.242" v="25"/>
        <pc:sldMkLst>
          <pc:docMk/>
          <pc:sldMk cId="2414280499" sldId="350"/>
        </pc:sldMkLst>
      </pc:sldChg>
      <pc:sldChg chg="add">
        <pc:chgData name="Robert McKnight" userId="d5c7fb24-67df-49c0-a0e8-7fe946ae099c" providerId="ADAL" clId="{02C216DA-3222-4530-9C28-8B5382DD4F61}" dt="2023-07-28T06:02:23.331" v="26"/>
        <pc:sldMkLst>
          <pc:docMk/>
          <pc:sldMk cId="1227634113" sldId="351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771318599" sldId="352"/>
        </pc:sldMkLst>
      </pc:sldChg>
    </pc:docChg>
  </pc:docChgLst>
  <pc:docChgLst>
    <pc:chgData name="Robert McKnight" userId="d5c7fb24-67df-49c0-a0e8-7fe946ae099c" providerId="ADAL" clId="{A2EA80F9-B5C7-4815-BAD5-9C1A488A4C17}"/>
    <pc:docChg chg="delSld">
      <pc:chgData name="Robert McKnight" userId="d5c7fb24-67df-49c0-a0e8-7fe946ae099c" providerId="ADAL" clId="{A2EA80F9-B5C7-4815-BAD5-9C1A488A4C17}" dt="2024-07-22T00:33:25.222" v="0" actId="47"/>
      <pc:docMkLst>
        <pc:docMk/>
      </pc:docMkLst>
      <pc:sldChg chg="del">
        <pc:chgData name="Robert McKnight" userId="d5c7fb24-67df-49c0-a0e8-7fe946ae099c" providerId="ADAL" clId="{A2EA80F9-B5C7-4815-BAD5-9C1A488A4C17}" dt="2024-07-22T00:33:25.222" v="0" actId="47"/>
        <pc:sldMkLst>
          <pc:docMk/>
          <pc:sldMk cId="4139840796" sldId="31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6/05/2025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3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6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3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99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4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8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216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7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067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9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88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0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94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68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3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24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8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22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vulnerables/web-dvw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Zap</a:t>
            </a: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2"/>
            <a:r>
              <a:rPr lang="en-AU" sz="1600" dirty="0" err="1">
                <a:effectLst/>
              </a:rPr>
              <a:t>Nikto</a:t>
            </a:r>
            <a:endParaRPr lang="en-AU" sz="1600" dirty="0">
              <a:effectLst/>
            </a:endParaRP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567-5243-45BC-9C25-261D850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2" y="884464"/>
            <a:ext cx="10353762" cy="4716236"/>
          </a:xfrm>
        </p:spPr>
        <p:txBody>
          <a:bodyPr>
            <a:normAutofit/>
          </a:bodyPr>
          <a:lstStyle/>
          <a:p>
            <a:r>
              <a:rPr lang="en-AU" sz="2800" dirty="0"/>
              <a:t>DVWA (Damn Vulnerable Web Application)</a:t>
            </a:r>
          </a:p>
          <a:p>
            <a:r>
              <a:rPr lang="en-AU" sz="2800" dirty="0"/>
              <a:t>Popular Web Attacks</a:t>
            </a:r>
          </a:p>
          <a:p>
            <a:pPr lvl="1"/>
            <a:r>
              <a:rPr lang="en-AU" sz="2800" dirty="0"/>
              <a:t>SQLi (SQL injection)</a:t>
            </a:r>
          </a:p>
          <a:p>
            <a:pPr lvl="1"/>
            <a:r>
              <a:rPr lang="en-AU" sz="2800" dirty="0"/>
              <a:t>Command Injection</a:t>
            </a:r>
          </a:p>
          <a:p>
            <a:pPr lvl="1"/>
            <a:r>
              <a:rPr lang="en-AU" sz="2800" dirty="0"/>
              <a:t>XSS (Cross Site Scripting)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1740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AFEE-9BA0-49B2-8E80-120D4C9A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5564-A45F-4208-A8B7-B2082F97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3" y="5828226"/>
            <a:ext cx="5910943" cy="797379"/>
          </a:xfrm>
        </p:spPr>
        <p:txBody>
          <a:bodyPr>
            <a:normAutofit fontScale="92500"/>
          </a:bodyPr>
          <a:lstStyle/>
          <a:p>
            <a:pPr marL="450000" lvl="1" indent="0">
              <a:buNone/>
            </a:pPr>
            <a:r>
              <a:rPr lang="en-AU" sz="3000" b="1" dirty="0"/>
              <a:t>https://github.com/digininja/DVWA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23DB4-A8C2-4E3D-AA3B-29697B1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0" y="1080855"/>
            <a:ext cx="10500896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8" y="1054790"/>
            <a:ext cx="10353762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hlinkClick r:id="rId3"/>
              </a:rPr>
              <a:t>https://hub.docker.com/r/vulnerables/web-dvwa</a:t>
            </a:r>
            <a:endParaRPr lang="en-AU" sz="2800" dirty="0"/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r>
              <a:rPr lang="en-AU" sz="2800" dirty="0"/>
              <a:t>Open a browser</a:t>
            </a:r>
          </a:p>
          <a:p>
            <a:pPr lvl="1"/>
            <a:r>
              <a:rPr lang="en-AU" sz="2600" dirty="0"/>
              <a:t>Enter a URL: localhost/</a:t>
            </a:r>
            <a:r>
              <a:rPr lang="en-AU" sz="2600" dirty="0" err="1"/>
              <a:t>setup.php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2161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up">
            <a:extLst>
              <a:ext uri="{FF2B5EF4-FFF2-40B4-BE49-F238E27FC236}">
                <a16:creationId xmlns:a16="http://schemas.microsoft.com/office/drawing/2014/main" id="{D00D0A4D-3404-4FDF-8AA9-E6E7719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6" y="0"/>
            <a:ext cx="11111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1BD9C1-FC5C-4C7F-8BA5-09CAD804DF8F}"/>
              </a:ext>
            </a:extLst>
          </p:cNvPr>
          <p:cNvCxnSpPr>
            <a:cxnSpLocks/>
          </p:cNvCxnSpPr>
          <p:nvPr/>
        </p:nvCxnSpPr>
        <p:spPr>
          <a:xfrm>
            <a:off x="3840018" y="48869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943DAD-C45E-4ADF-96F7-AFCEB7AB7F8C}"/>
              </a:ext>
            </a:extLst>
          </p:cNvPr>
          <p:cNvCxnSpPr>
            <a:cxnSpLocks/>
          </p:cNvCxnSpPr>
          <p:nvPr/>
        </p:nvCxnSpPr>
        <p:spPr>
          <a:xfrm>
            <a:off x="4506479" y="480026"/>
            <a:ext cx="317904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5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578-DD1D-48D1-91AF-163DA0E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7564"/>
            <a:ext cx="7975600" cy="4652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C9878-7CC7-4509-9975-A87354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04" y="-342901"/>
            <a:ext cx="6786796" cy="1587501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Login with default credentials.</a:t>
            </a:r>
          </a:p>
          <a:p>
            <a:pPr lvl="1"/>
            <a:r>
              <a:rPr lang="en-AU" sz="2800" dirty="0"/>
              <a:t>Username: admin; Password: password</a:t>
            </a:r>
          </a:p>
        </p:txBody>
      </p:sp>
    </p:spTree>
    <p:extLst>
      <p:ext uri="{BB962C8B-B14F-4D97-AF65-F5344CB8AC3E}">
        <p14:creationId xmlns:p14="http://schemas.microsoft.com/office/powerpoint/2010/main" val="74209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411722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SQLi?</a:t>
            </a:r>
          </a:p>
          <a:p>
            <a:pPr lvl="1"/>
            <a:r>
              <a:rPr lang="en-US" sz="2800" dirty="0"/>
              <a:t>SQL is Structured Query Language used to manage relational databases.</a:t>
            </a:r>
          </a:p>
          <a:p>
            <a:pPr lvl="1"/>
            <a:r>
              <a:rPr lang="en-US" sz="2800" dirty="0"/>
              <a:t>SQLi is an attack that targets security vulnerabilities in web applications that use SQL-based databases. SQLi allows an attacker to inject malicious SQL code into a vulnerable web application, which can break the CIA triad.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04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How does SQLi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E6E4-3848-465F-B3FD-46C1B23F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57747"/>
            <a:ext cx="10071779" cy="5001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883DE-480B-4B56-9842-65D7CA568C2D}"/>
              </a:ext>
            </a:extLst>
          </p:cNvPr>
          <p:cNvCxnSpPr>
            <a:cxnSpLocks/>
          </p:cNvCxnSpPr>
          <p:nvPr/>
        </p:nvCxnSpPr>
        <p:spPr>
          <a:xfrm>
            <a:off x="1745673" y="1965926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0CBE6-2D32-47CF-A224-BFCA6B578D6B}"/>
              </a:ext>
            </a:extLst>
          </p:cNvPr>
          <p:cNvCxnSpPr>
            <a:cxnSpLocks/>
          </p:cNvCxnSpPr>
          <p:nvPr/>
        </p:nvCxnSpPr>
        <p:spPr>
          <a:xfrm>
            <a:off x="1745672" y="2478544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106C9-3F46-461B-A8FB-425CA4D7AABD}"/>
              </a:ext>
            </a:extLst>
          </p:cNvPr>
          <p:cNvCxnSpPr>
            <a:cxnSpLocks/>
          </p:cNvCxnSpPr>
          <p:nvPr/>
        </p:nvCxnSpPr>
        <p:spPr>
          <a:xfrm>
            <a:off x="1745673" y="2949599"/>
            <a:ext cx="910504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0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323942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dgm="http://schemas.openxmlformats.org/drawingml/2006/diagram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F51C21C-A7CC-4396-866F-B3B4B7FB8E2B}"/>
              </a:ext>
            </a:extLst>
          </p:cNvPr>
          <p:cNvGraphicFramePr>
            <a:graphicFrameLocks noGrp="1"/>
          </p:cNvGraphicFramePr>
          <p:nvPr/>
        </p:nvGraphicFramePr>
        <p:xfrm>
          <a:off x="641891" y="4424072"/>
          <a:ext cx="600829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39">
                  <a:extLst>
                    <a:ext uri="{9D8B030D-6E8A-4147-A177-3AD203B41FA5}">
                      <a16:colId xmlns:a16="http://schemas.microsoft.com/office/drawing/2014/main" val="2440712974"/>
                    </a:ext>
                  </a:extLst>
                </a:gridCol>
                <a:gridCol w="1990678">
                  <a:extLst>
                    <a:ext uri="{9D8B030D-6E8A-4147-A177-3AD203B41FA5}">
                      <a16:colId xmlns:a16="http://schemas.microsoft.com/office/drawing/2014/main" val="304635372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693190542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‘Alice’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‘1’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2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‘Bob’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‘2’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02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100286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1' or '1’=‘1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‘$id’ = ‘  1’   or  ‘1’=‘1  ’</a:t>
            </a:r>
          </a:p>
          <a:p>
            <a:pPr marL="450000" lvl="1" indent="0">
              <a:buNone/>
            </a:pP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=  ‘1’   or  ‘1’=‘1’</a:t>
            </a:r>
          </a:p>
          <a:p>
            <a:pPr marL="36900" indent="0">
              <a:buNone/>
            </a:pPr>
            <a:r>
              <a:rPr lang="en-AU" sz="26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200F6-785C-41CF-A0D1-D89B135572D6}"/>
              </a:ext>
            </a:extLst>
          </p:cNvPr>
          <p:cNvSpPr/>
          <p:nvPr/>
        </p:nvSpPr>
        <p:spPr>
          <a:xfrm>
            <a:off x="2488767" y="4086809"/>
            <a:ext cx="746449" cy="649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5703-FCCD-4AFC-A590-319A7B874AE5}"/>
              </a:ext>
            </a:extLst>
          </p:cNvPr>
          <p:cNvSpPr/>
          <p:nvPr/>
        </p:nvSpPr>
        <p:spPr>
          <a:xfrm>
            <a:off x="3776468" y="4086809"/>
            <a:ext cx="1175657" cy="649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4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0" y="2685778"/>
            <a:ext cx="11977284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600" dirty="0"/>
              <a:t>   </a:t>
            </a:r>
          </a:p>
          <a:p>
            <a:pPr marL="36900" indent="0">
              <a:buNone/>
            </a:pPr>
            <a:r>
              <a:rPr lang="en-AU" sz="2600" dirty="0">
                <a:solidFill>
                  <a:schemeClr val="tx1"/>
                </a:solidFill>
              </a:rPr>
              <a:t>    </a:t>
            </a:r>
            <a:r>
              <a:rPr lang="en-US" sz="2800" dirty="0">
                <a:solidFill>
                  <a:schemeClr val="tx1"/>
                </a:solidFill>
              </a:rPr>
              <a:t>The SELECT statement: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returns first name and second name where user id equals to 1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returns all other users’ first name and second name from the "users" table.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41" y="1330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4624A-CF1A-44BD-9619-6E3AFE15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122259"/>
            <a:ext cx="10901505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command injection?</a:t>
            </a:r>
          </a:p>
          <a:p>
            <a:pPr lvl="1"/>
            <a:r>
              <a:rPr lang="en-US" sz="2800" dirty="0"/>
              <a:t>I</a:t>
            </a:r>
            <a:r>
              <a:rPr lang="en-US" altLang="zh-CN" sz="2800" dirty="0"/>
              <a:t>t</a:t>
            </a:r>
            <a:r>
              <a:rPr lang="en-US" sz="2800" dirty="0"/>
              <a:t> is an attack that allows a malicious user to inject crafted shell commands into vulnerable web applications. These commands are then executed by the applications to break the CIA triad.</a:t>
            </a:r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756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23623-59A9-446D-90BF-9300A935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1452828"/>
            <a:ext cx="9952517" cy="49998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662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8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280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</a:t>
            </a:r>
            <a:r>
              <a:rPr lang="en-AU" sz="2800" dirty="0" err="1">
                <a:solidFill>
                  <a:srgbClr val="FF0000"/>
                </a:solidFill>
              </a:rPr>
              <a:t>cmd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is a variable; </a:t>
            </a:r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‘ping –c 4’ </a:t>
            </a:r>
            <a:r>
              <a:rPr lang="en-AU" sz="2800" dirty="0"/>
              <a:t>is a shell command; The dot (</a:t>
            </a:r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AU" sz="2800" dirty="0"/>
              <a:t>) is an operator; </a:t>
            </a:r>
            <a:r>
              <a:rPr lang="en-AU" sz="2800" dirty="0">
                <a:solidFill>
                  <a:srgbClr val="FF0000"/>
                </a:solidFill>
              </a:rPr>
              <a:t>$target </a:t>
            </a:r>
            <a:r>
              <a:rPr lang="en-AU" sz="2800" dirty="0"/>
              <a:t>is a variable.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763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8EE3-B421-4746-BBD2-16B34AB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301FD-7D80-402A-9042-45AEF234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5" y="1092159"/>
            <a:ext cx="11411722" cy="5114088"/>
          </a:xfrm>
        </p:spPr>
        <p:txBody>
          <a:bodyPr>
            <a:normAutofit/>
          </a:bodyPr>
          <a:lstStyle/>
          <a:p>
            <a:r>
              <a:rPr lang="en-AU" sz="2800" dirty="0"/>
              <a:t>What is </a:t>
            </a:r>
            <a:r>
              <a:rPr lang="en-US" sz="2800" dirty="0"/>
              <a:t>XSS?</a:t>
            </a:r>
          </a:p>
          <a:p>
            <a:pPr lvl="1"/>
            <a:r>
              <a:rPr lang="en-US" sz="2800" dirty="0"/>
              <a:t>XSS allows an attacker to inject malicious scripts into a vulnerable web page that is viewed by other users, e.g., triggering users into opening a phishing website.</a:t>
            </a:r>
          </a:p>
          <a:p>
            <a:pPr lvl="1"/>
            <a:r>
              <a:rPr lang="en-US" sz="2800" dirty="0"/>
              <a:t>XSS types: DOM XSS, Stored XSS, </a:t>
            </a:r>
            <a:r>
              <a:rPr lang="en-US" sz="2800" dirty="0">
                <a:solidFill>
                  <a:srgbClr val="FF0000"/>
                </a:solidFill>
              </a:rPr>
              <a:t>Reflected XSS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63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0B06-E52A-4142-BC4D-A4BF4AB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6" y="1619250"/>
            <a:ext cx="10125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All attempts to intentionally access or harm information assets without (or exceeding) authorization by circumventing or thwarting logical security mechanisms. </a:t>
            </a:r>
          </a:p>
          <a:p>
            <a:pPr lvl="1"/>
            <a:r>
              <a:rPr lang="en-AU" sz="2200" dirty="0"/>
              <a:t>Examples of actions: Backdoor, Brute force, C2, DoS, Exploit Vulnerability, Network sniffing, SQL Injection</a:t>
            </a:r>
          </a:p>
          <a:p>
            <a:r>
              <a:rPr lang="en-AU" sz="2400" dirty="0"/>
              <a:t>Type of hacker</a:t>
            </a:r>
          </a:p>
          <a:p>
            <a:r>
              <a:rPr lang="en-AU" sz="2400" dirty="0"/>
              <a:t>Vector: email, network attack, physical</a:t>
            </a:r>
          </a:p>
          <a:p>
            <a:endParaRPr lang="en-AU" sz="2000" dirty="0">
              <a:latin typeface="Speak Pro" panose="020B0504020101020102" pitchFamily="34" charset="0"/>
            </a:endParaRPr>
          </a:p>
          <a:p>
            <a:endParaRPr lang="en-AU" sz="2200" dirty="0">
              <a:latin typeface="Speak Pro" panose="020B0504020101020102" pitchFamily="34" charset="0"/>
            </a:endParaRPr>
          </a:p>
          <a:p>
            <a:pPr lvl="1"/>
            <a:endParaRPr lang="en-AU" sz="2000" dirty="0">
              <a:latin typeface="Speak Pro" panose="020B0504020101020102" pitchFamily="34" charset="0"/>
            </a:endParaRPr>
          </a:p>
          <a:p>
            <a:pPr lvl="1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607923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1131374"/>
            <a:ext cx="10353762" cy="799724"/>
          </a:xfrm>
        </p:spPr>
        <p:txBody>
          <a:bodyPr/>
          <a:lstStyle/>
          <a:p>
            <a:r>
              <a:rPr lang="en-AU" sz="2800" dirty="0"/>
              <a:t>How does XSS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E2908-6DBA-49E0-98A6-E08B43C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" y="1774752"/>
            <a:ext cx="9855359" cy="3808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1453800" y="3429000"/>
            <a:ext cx="874078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1786208" y="446369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D894FE-0D12-45F7-B1A1-E955BD233D35}"/>
              </a:ext>
            </a:extLst>
          </p:cNvPr>
          <p:cNvCxnSpPr>
            <a:cxnSpLocks/>
          </p:cNvCxnSpPr>
          <p:nvPr/>
        </p:nvCxnSpPr>
        <p:spPr>
          <a:xfrm>
            <a:off x="1277127" y="2670564"/>
            <a:ext cx="428709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Cyber Kill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/>
              <a:t>Originated from military analysis of an attack </a:t>
            </a:r>
          </a:p>
          <a:p>
            <a:r>
              <a:rPr lang="en-AU" sz="1600" dirty="0"/>
              <a:t>Developed by Lockheed Martin</a:t>
            </a:r>
          </a:p>
          <a:p>
            <a:r>
              <a:rPr lang="en-AU" sz="1600" dirty="0"/>
              <a:t>http://</a:t>
            </a:r>
            <a:r>
              <a:rPr lang="en-AU" sz="1600" dirty="0" err="1"/>
              <a:t>www.lockheedmartin.com</a:t>
            </a:r>
            <a:r>
              <a:rPr lang="en-AU" sz="1600" dirty="0"/>
              <a:t>/content/dam/</a:t>
            </a:r>
            <a:r>
              <a:rPr lang="en-AU" sz="1600" dirty="0" err="1"/>
              <a:t>lockheed</a:t>
            </a:r>
            <a:r>
              <a:rPr lang="en-AU" sz="1600" dirty="0"/>
              <a:t>/data/corporate/documents/LM-White-Paper-Intel-Driven-</a:t>
            </a:r>
            <a:r>
              <a:rPr lang="en-AU" sz="1600" dirty="0" err="1"/>
              <a:t>Defense.pdf</a:t>
            </a:r>
            <a:endParaRPr lang="en-AU" sz="1600" dirty="0"/>
          </a:p>
          <a:p>
            <a:endParaRPr lang="en-AU" sz="1600" dirty="0">
              <a:latin typeface="Speak Pro" panose="020B0504020101020102" pitchFamily="34" charset="0"/>
            </a:endParaRP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463FF2-1625-CB45-B2BD-83D37539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223548"/>
            <a:ext cx="6161183" cy="44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01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8"/>
            <a:ext cx="3470310" cy="473962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MITRE ATT&amp;CK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1319350"/>
            <a:ext cx="3405573" cy="4794067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1600" dirty="0">
                <a:latin typeface="Speak Pro" panose="020B0504020101020102" pitchFamily="34" charset="0"/>
              </a:rPr>
              <a:t>Reconnaissance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Resource Development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Initial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Execution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Persistence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Privilege Escalation</a:t>
            </a:r>
          </a:p>
          <a:p>
            <a:r>
              <a:rPr lang="en-AU" sz="1600" dirty="0" err="1">
                <a:latin typeface="Speak Pro" panose="020B0504020101020102" pitchFamily="34" charset="0"/>
              </a:rPr>
              <a:t>Defense</a:t>
            </a:r>
            <a:r>
              <a:rPr lang="en-AU" sz="1600" dirty="0">
                <a:latin typeface="Speak Pro" panose="020B0504020101020102" pitchFamily="34" charset="0"/>
              </a:rPr>
              <a:t> Evasion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Credential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Discovery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Lateral Movement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Collection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Command and Control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Exfiltration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Impact</a:t>
            </a: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1DE7991-65B9-0048-AAEA-BDC64E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24146"/>
            <a:ext cx="6161183" cy="3419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59310-FA4B-6543-A23E-70C4777D3397}"/>
              </a:ext>
            </a:extLst>
          </p:cNvPr>
          <p:cNvSpPr txBox="1"/>
          <p:nvPr/>
        </p:nvSpPr>
        <p:spPr>
          <a:xfrm>
            <a:off x="6096000" y="636161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</a:t>
            </a:r>
            <a:r>
              <a:rPr lang="en-AU" dirty="0" err="1">
                <a:solidFill>
                  <a:schemeClr val="bg1"/>
                </a:solidFill>
              </a:rPr>
              <a:t>attack.mitre.org</a:t>
            </a:r>
            <a:r>
              <a:rPr lang="en-A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61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57299</TotalTime>
  <Words>3098</Words>
  <Application>Microsoft Office PowerPoint</Application>
  <PresentationFormat>Widescreen</PresentationFormat>
  <Paragraphs>394</Paragraphs>
  <Slides>55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Hacking</vt:lpstr>
      <vt:lpstr>Cyber Kill Chain</vt:lpstr>
      <vt:lpstr>MITRE ATT&amp;CK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Sniffing</vt:lpstr>
      <vt:lpstr>Web Vulnerabilities</vt:lpstr>
      <vt:lpstr>OWASP Top 10</vt:lpstr>
      <vt:lpstr>Finding Vulnerabilities: Penetration Testing</vt:lpstr>
      <vt:lpstr>Finding Vulnerabilities: Scanning</vt:lpstr>
      <vt:lpstr>PowerPoint Presentation</vt:lpstr>
      <vt:lpstr>DVWA</vt:lpstr>
      <vt:lpstr>Deploying DVWA</vt:lpstr>
      <vt:lpstr>PowerPoint Presentation</vt:lpstr>
      <vt:lpstr>PowerPoint Presentation</vt:lpstr>
      <vt:lpstr>SQLi</vt:lpstr>
      <vt:lpstr>SQLi</vt:lpstr>
      <vt:lpstr>SQLi</vt:lpstr>
      <vt:lpstr>SQLi</vt:lpstr>
      <vt:lpstr>SQLi</vt:lpstr>
      <vt:lpstr>SQLi</vt:lpstr>
      <vt:lpstr>Command Injection</vt:lpstr>
      <vt:lpstr>Command Injection</vt:lpstr>
      <vt:lpstr>Command Injection</vt:lpstr>
      <vt:lpstr>Command Injection</vt:lpstr>
      <vt:lpstr>Command Injection</vt:lpstr>
      <vt:lpstr>XSS</vt:lpstr>
      <vt:lpstr>XSS</vt:lpstr>
      <vt:lpstr>XSS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285</cp:revision>
  <dcterms:created xsi:type="dcterms:W3CDTF">2020-01-13T04:26:47Z</dcterms:created>
  <dcterms:modified xsi:type="dcterms:W3CDTF">2025-05-06T06:37:10Z</dcterms:modified>
</cp:coreProperties>
</file>